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3" r:id="rId6"/>
    <p:sldId id="261" r:id="rId7"/>
    <p:sldId id="262" r:id="rId8"/>
    <p:sldId id="264" r:id="rId9"/>
    <p:sldId id="28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3" r:id="rId19"/>
    <p:sldId id="278" r:id="rId20"/>
    <p:sldId id="273" r:id="rId21"/>
    <p:sldId id="275" r:id="rId22"/>
    <p:sldId id="274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2438" autoAdjust="0"/>
  </p:normalViewPr>
  <p:slideViewPr>
    <p:cSldViewPr>
      <p:cViewPr varScale="1">
        <p:scale>
          <a:sx n="63" d="100"/>
          <a:sy n="63" d="100"/>
        </p:scale>
        <p:origin x="-10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4AE5D-1AFE-4E0A-B9CC-69A8250BD5A9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954E0-C63F-456B-81D2-96C97DE8A5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4365104"/>
            <a:ext cx="3779912" cy="9989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Подготовила: воспитатель  Ульянова В.А.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429624"/>
          </a:xfrm>
        </p:spPr>
        <p:txBody>
          <a:bodyPr/>
          <a:lstStyle/>
          <a:p>
            <a:pPr algn="ctr"/>
            <a:endParaRPr lang="ru-RU" sz="28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Тема: Формирование основ опытно-экспериментальной деятельности в реализации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естественно-научной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направленности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9600" y="8564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Муниципальное казенное дошкольное образовательное учреждение детский сад №2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131840" y="5877272"/>
            <a:ext cx="3024336" cy="81034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Г.Острогожск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2019г.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8228"/>
            <a:ext cx="2771800" cy="27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8229600" cy="1143000"/>
          </a:xfrm>
        </p:spPr>
        <p:txBody>
          <a:bodyPr/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Monotype Corsiva" pitchFamily="66" charset="0"/>
              </a:rPr>
              <a:t>Опыты с воздухом</a:t>
            </a:r>
            <a:endParaRPr lang="ru-RU" dirty="0"/>
          </a:p>
        </p:txBody>
      </p:sp>
      <p:pic>
        <p:nvPicPr>
          <p:cNvPr id="4" name="Содержимое 3" descr="DSCN55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969060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1206_154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98072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206_1633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9744" y="692696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55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2541" y="4005064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1206_163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980728"/>
            <a:ext cx="2373728" cy="3164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76672"/>
            <a:ext cx="4464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Опыты с песком</a:t>
            </a:r>
            <a:endParaRPr lang="ru-RU" sz="4400" dirty="0"/>
          </a:p>
        </p:txBody>
      </p:sp>
      <p:pic>
        <p:nvPicPr>
          <p:cNvPr id="3" name="Рисунок 2" descr="DSCN55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571" y="1052736"/>
            <a:ext cx="4692013" cy="3519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06_153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4553744"/>
            <a:ext cx="172819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1206_153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76672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0528_0727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803947"/>
            <a:ext cx="4139952" cy="2054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stock_000019649633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890021"/>
            <a:ext cx="3006814" cy="196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оль-перца-6684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268760"/>
            <a:ext cx="2304256" cy="19759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43808" y="692696"/>
            <a:ext cx="4680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Monotype Corsiva" pitchFamily="66" charset="0"/>
              </a:rPr>
              <a:t>Опыты с солью</a:t>
            </a:r>
            <a:endParaRPr lang="ru-RU" sz="4800" dirty="0"/>
          </a:p>
        </p:txBody>
      </p:sp>
      <p:pic>
        <p:nvPicPr>
          <p:cNvPr id="5" name="Рисунок 4" descr="IMG_20191107_092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3075806" cy="410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107_093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242" y="620688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1107_0940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212976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031_1135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3044957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ль-перца-6684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340768"/>
            <a:ext cx="2942246" cy="2522976"/>
          </a:xfrm>
          <a:prstGeom prst="rect">
            <a:avLst/>
          </a:prstGeom>
        </p:spPr>
      </p:pic>
      <p:pic>
        <p:nvPicPr>
          <p:cNvPr id="8" name="Рисунок 7" descr="IMG_20191205_112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692696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191107_1556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692696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118_120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89040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1125_0923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3284984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125_0923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3212976"/>
            <a:ext cx="2211710" cy="29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1205_1112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6256" y="3501008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92696"/>
            <a:ext cx="44919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Опыты с магнитом</a:t>
            </a:r>
            <a:endParaRPr lang="ru-RU" sz="4400" dirty="0"/>
          </a:p>
        </p:txBody>
      </p:sp>
      <p:pic>
        <p:nvPicPr>
          <p:cNvPr id="3" name="Рисунок 2" descr="IMG_20191206_152804_BURST001_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3507346" cy="467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06_152915_BURST001_C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988840"/>
            <a:ext cx="5508104" cy="413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2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Опыт с электрическими зарядами</a:t>
            </a:r>
            <a:endParaRPr lang="ru-RU" sz="4400" dirty="0"/>
          </a:p>
        </p:txBody>
      </p:sp>
      <p:pic>
        <p:nvPicPr>
          <p:cNvPr id="3" name="Рисунок 2" descr="IMG_20191206_164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196752"/>
            <a:ext cx="4011910" cy="534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ositive-and-negative-ch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0888"/>
            <a:ext cx="2110934" cy="1482326"/>
          </a:xfrm>
          <a:prstGeom prst="rect">
            <a:avLst/>
          </a:prstGeom>
        </p:spPr>
      </p:pic>
      <p:pic>
        <p:nvPicPr>
          <p:cNvPr id="7" name="Рисунок 6" descr="kisspng-electric-charge-animation-electricity-force-2-situacin-de-aprendizaje-bombillas-motores-5c05aea921efd9.183347181543876265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2924944"/>
            <a:ext cx="1898804" cy="1678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92696"/>
            <a:ext cx="5663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Опыты с живой природой</a:t>
            </a:r>
            <a:endParaRPr lang="ru-RU" sz="4400" dirty="0"/>
          </a:p>
        </p:txBody>
      </p:sp>
      <p:pic>
        <p:nvPicPr>
          <p:cNvPr id="4" name="Рисунок 3" descr="IMG_20190523_101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2283718" cy="304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0909_120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4258" y="1196752"/>
            <a:ext cx="2499742" cy="333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205_111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497627"/>
            <a:ext cx="2520280" cy="336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Живая приро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1268760"/>
            <a:ext cx="3888432" cy="2163122"/>
          </a:xfrm>
          <a:prstGeom prst="rect">
            <a:avLst/>
          </a:prstGeom>
        </p:spPr>
      </p:pic>
      <p:pic>
        <p:nvPicPr>
          <p:cNvPr id="3" name="Рисунок 2" descr="IMG_20190221_1133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680" y="3497627"/>
            <a:ext cx="2520280" cy="336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91015_155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23222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0523_164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401616"/>
            <a:ext cx="367240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1205_165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4268" y="620688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19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429000"/>
            <a:ext cx="456869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Живая приро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548680"/>
            <a:ext cx="3672408" cy="2042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Monotype Corsiva" pitchFamily="66" charset="0"/>
              </a:rPr>
              <a:t>     Занимательные опыты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dirty="0"/>
          </a:p>
        </p:txBody>
      </p:sp>
      <p:pic>
        <p:nvPicPr>
          <p:cNvPr id="3074" name="Picture 2" descr="C:\Users\ххх\Desktop\IMG_20191206_155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39248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ххх\Desktop\IMG_20191206_155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403244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hoto_1794310" descr="Районное методическое объединение воспитателей &quot;Метод проекта в экологическом воспитании дошкольников&quot; фотография №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252028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hoto_1794314" descr="Районное методическое объединение воспитателей &quot;Метод проекта в экологическом воспитании дошкольников&quot; фотография №15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284984"/>
            <a:ext cx="259228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hoto_1794315" descr="Районное методическое объединение воспитателей &quot;Метод проекта в экологическом воспитании дошкольников&quot; фотография №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12976"/>
            <a:ext cx="280831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hoto_1794317" descr="Районное методическое объединение воспитателей &quot;Метод проекта в экологическом воспитании дошкольников&quot; фотография №1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620688"/>
            <a:ext cx="252028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hoto_1794318" descr="Районное методическое объединение воспитателей &quot;Метод проекта в экологическом воспитании дошкольников&quot; фотография №1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284984"/>
            <a:ext cx="27363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ххх\Desktop\kids-doing-experiment-vector-10435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04664"/>
            <a:ext cx="3234713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u="sng" dirty="0" smtClean="0">
                <a:solidFill>
                  <a:srgbClr val="C00000"/>
                </a:solidFill>
                <a:latin typeface="Monotype Corsiva" pitchFamily="66" charset="0"/>
              </a:rPr>
              <a:t>Цель: 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формировать у детей умения проводить простые опыты и эксперименты делая при этом выводы и умозаключения, доказывая свою точку зрения</a:t>
            </a:r>
            <a:endParaRPr lang="ru-RU" sz="4400" b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3eb1135a1825b3b993a662e35db5c3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5520" y="3861048"/>
            <a:ext cx="5708480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91206_162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1206_162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980728"/>
            <a:ext cx="2699792" cy="359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0a8ce554fd69193610763618smr-750x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0157" y="4441092"/>
            <a:ext cx="3283843" cy="2416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32cdad431c65b301726e01f8smr-750x5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196752"/>
            <a:ext cx="3370735" cy="241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60f35cf99d99316e368ff4b5smr-750x5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12783"/>
            <a:ext cx="3203848" cy="2345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0902_0946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3717032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_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4077072"/>
            <a:ext cx="2483768" cy="2780928"/>
          </a:xfrm>
          <a:prstGeom prst="rect">
            <a:avLst/>
          </a:prstGeom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0" y="0"/>
            <a:ext cx="9144000" cy="3437736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Заключение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3600" b="1" noProof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3600" b="1" noProof="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Опытно-экпериментальная</a:t>
            </a:r>
            <a:r>
              <a:rPr lang="ru-RU" sz="3600" b="1" noProof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деятельность является наиболее успешным путем ознакомления детей с миром окружающей их живой и не живой  природы. В процессе экспериментирования дошкольник получает возможность удовлетворить 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3600" b="1" noProof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присущую ему любознательность, 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3600" b="1" noProof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почувствовать себя ученым, 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3600" b="1" noProof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исследователем, первооткрывателем</a:t>
            </a:r>
            <a:r>
              <a:rPr lang="ru-RU" sz="3600" b="1" noProof="0" dirty="0" smtClean="0">
                <a:latin typeface="Monotype Corsiva" pitchFamily="66" charset="0"/>
              </a:rPr>
              <a:t>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491880" y="548680"/>
            <a:ext cx="3779912" cy="9989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Литература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 descr="67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2483768" cy="3104709"/>
          </a:xfrm>
          <a:prstGeom prst="rect">
            <a:avLst/>
          </a:prstGeom>
        </p:spPr>
      </p:pic>
      <p:pic>
        <p:nvPicPr>
          <p:cNvPr id="5" name="Рисунок 4" descr="6205e7667e6b0ae7ac372211b14475d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124744"/>
            <a:ext cx="2154936" cy="3048000"/>
          </a:xfrm>
          <a:prstGeom prst="rect">
            <a:avLst/>
          </a:prstGeom>
        </p:spPr>
      </p:pic>
      <p:pic>
        <p:nvPicPr>
          <p:cNvPr id="6" name="Рисунок 5" descr="144404896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3985898"/>
            <a:ext cx="2181557" cy="2872102"/>
          </a:xfrm>
          <a:prstGeom prst="rect">
            <a:avLst/>
          </a:prstGeom>
        </p:spPr>
      </p:pic>
      <p:pic>
        <p:nvPicPr>
          <p:cNvPr id="8" name="Рисунок 7" descr="kniga-veselye-nauchnye-opyty-600x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3861048"/>
            <a:ext cx="2247714" cy="2996952"/>
          </a:xfrm>
          <a:prstGeom prst="rect">
            <a:avLst/>
          </a:prstGeom>
        </p:spPr>
      </p:pic>
      <p:pic>
        <p:nvPicPr>
          <p:cNvPr id="9" name="Рисунок 8" descr="10176026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764704"/>
            <a:ext cx="2151228" cy="3175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485" y="1484784"/>
            <a:ext cx="8166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3" name="Рисунок 2" descr="himik-shou-tolyat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284984"/>
            <a:ext cx="6948774" cy="1985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1143000"/>
          </a:xfrm>
        </p:spPr>
        <p:txBody>
          <a:bodyPr>
            <a:norm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  <a:latin typeface="Monotype Corsiva" pitchFamily="66" charset="0"/>
              </a:rPr>
              <a:t>Задачи:</a:t>
            </a:r>
            <a:endParaRPr lang="ru-RU" sz="40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1112" y="1268760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1. Сформировать у детей умения проводить простые опыты и эксперименты.</a:t>
            </a:r>
          </a:p>
          <a:p>
            <a:pPr lvl="0">
              <a:buNone/>
            </a:pP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2.Сформировать умения делать выводы и умозаключения, доказывая свою точку зрения.</a:t>
            </a:r>
          </a:p>
          <a:p>
            <a:pPr lvl="0">
              <a:buNone/>
            </a:pP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 3.Развивать умение пользоваться приборами - помощниками при проведении опытов и экспериментов совместно в группе.</a:t>
            </a:r>
          </a:p>
          <a:p>
            <a:pPr lvl="0">
              <a:buNone/>
            </a:pP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4.Воспитывать  внутреннюю потребность к получению знаний.</a:t>
            </a:r>
          </a:p>
        </p:txBody>
      </p:sp>
      <p:pic>
        <p:nvPicPr>
          <p:cNvPr id="4" name="Рисунок 3" descr="-opiti_5c63b7c01e470_5cefbd31eb87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5229200"/>
            <a:ext cx="2171734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ххх\Desktop\През.ОПЫТЫ\Новая папка (2)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SAM_2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573016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1206_152915_BURST001_CO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484177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0528_0727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785658"/>
            <a:ext cx="2448272" cy="2883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230288"/>
            <a:ext cx="3312368" cy="515104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Одно из условий успешной организации опытно-экспериментальной деятельности детей это создание предметно- развивающей среды в группе 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C:\Users\ххх\Desktop\Фото опыты\IMG_20191206_145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49" y="1772817"/>
            <a:ext cx="5475319" cy="41064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751344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cs typeface="Times New Roman" pitchFamily="18" charset="0"/>
              </a:rPr>
              <a:t>При организации опытно-экспериментальной работы с детьми соблюдаю определённые правила:</a:t>
            </a: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1.Учить детей действовать самостоятельно и независимо, избегать прямых инструкций;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2.Не сдерживать инициативу детей;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3.Не делать за них то, что они могут сделать (или могут научиться делать) самостоятельно;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4.Не спешить с вынесением оценочных суждений;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5.Помогать детям учиться управлять процессом усвоения знаний;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6.Прослеживать связи между предметами, событиями и явлениями;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7.Формировать навыки самостоятельного решения проблем исследования.</a:t>
            </a:r>
          </a:p>
        </p:txBody>
      </p:sp>
      <p:pic>
        <p:nvPicPr>
          <p:cNvPr id="6" name="Рисунок 5" descr="Xw81UY8g1GpUVgBe6VeHtjl72eJkfbmt4t8yenImKBXEejxNn4ZJNZ2ss5Ku7Cx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772817"/>
            <a:ext cx="3456384" cy="1574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8229600" cy="1143000"/>
          </a:xfrm>
        </p:spPr>
        <p:txBody>
          <a:bodyPr>
            <a:noAutofit/>
          </a:bodyPr>
          <a:lstStyle/>
          <a:p>
            <a:pPr algn="ctr"/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i="1" dirty="0" smtClean="0">
                <a:solidFill>
                  <a:srgbClr val="C00000"/>
                </a:solidFill>
                <a:latin typeface="Monotype Corsiva" pitchFamily="66" charset="0"/>
              </a:rPr>
              <a:t>Опыты с водой</a:t>
            </a:r>
            <a:endParaRPr lang="ru-RU" sz="54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6" name="Рисунок 15" descr="IMG_20190114_094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3"/>
            <a:ext cx="331236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20190114_094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861048"/>
            <a:ext cx="224771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20191206_1534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2130" y="1700808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20191206_1658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076740"/>
            <a:ext cx="230425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ххх\Desktop\IMG_20191205_120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861048"/>
            <a:ext cx="324036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Monotype Corsiva" pitchFamily="66" charset="0"/>
              </a:rPr>
              <a:t>Опыты со снегом</a:t>
            </a:r>
            <a:br>
              <a:rPr lang="ru-RU" sz="4800" b="1" i="1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Содержимое 3" descr="IMG_20181204_1114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50430"/>
            <a:ext cx="3491880" cy="465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0128_105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124744"/>
            <a:ext cx="2016224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0128_1143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5628" y="1700808"/>
            <a:ext cx="334837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0115_1152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3881669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ххх\Desktop\IMG_20191203_155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32048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ххх\Desktop\фото экспер\IMG_20191203_164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8680"/>
            <a:ext cx="432048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461</TotalTime>
  <Words>258</Words>
  <Application>Microsoft Office PowerPoint</Application>
  <PresentationFormat>Экран (4:3)</PresentationFormat>
  <Paragraphs>41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Подготовила: воспитатель  Ульянова В.А.</vt:lpstr>
      <vt:lpstr>Слайд 2</vt:lpstr>
      <vt:lpstr>Задачи:</vt:lpstr>
      <vt:lpstr>Слайд 4</vt:lpstr>
      <vt:lpstr>Слайд 5</vt:lpstr>
      <vt:lpstr>Слайд 6</vt:lpstr>
      <vt:lpstr>Слайд 7</vt:lpstr>
      <vt:lpstr>Опыты со снегом </vt:lpstr>
      <vt:lpstr>Слайд 9</vt:lpstr>
      <vt:lpstr>Опыты с воздухом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    Занимательные опыты 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ххх</dc:creator>
  <cp:lastModifiedBy>ххх</cp:lastModifiedBy>
  <cp:revision>87</cp:revision>
  <dcterms:created xsi:type="dcterms:W3CDTF">2019-12-03T17:00:00Z</dcterms:created>
  <dcterms:modified xsi:type="dcterms:W3CDTF">2019-12-15T09:47:57Z</dcterms:modified>
</cp:coreProperties>
</file>